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64" r:id="rId4"/>
    <p:sldId id="265" r:id="rId5"/>
    <p:sldId id="258" r:id="rId6"/>
    <p:sldId id="259" r:id="rId7"/>
    <p:sldId id="275" r:id="rId8"/>
    <p:sldId id="274" r:id="rId9"/>
    <p:sldId id="276" r:id="rId10"/>
    <p:sldId id="277" r:id="rId11"/>
    <p:sldId id="266" r:id="rId12"/>
    <p:sldId id="273" r:id="rId13"/>
    <p:sldId id="269" r:id="rId14"/>
    <p:sldId id="268" r:id="rId15"/>
    <p:sldId id="271" r:id="rId16"/>
    <p:sldId id="272" r:id="rId17"/>
    <p:sldId id="262" r:id="rId18"/>
    <p:sldId id="26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Karlberg" initials="BK" lastIdx="1" clrIdx="0">
    <p:extLst>
      <p:ext uri="{19B8F6BF-5375-455C-9EA6-DF929625EA0E}">
        <p15:presenceInfo xmlns:p15="http://schemas.microsoft.com/office/powerpoint/2012/main" userId="Brian Karl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78" autoAdjust="0"/>
    <p:restoredTop sz="56463"/>
  </p:normalViewPr>
  <p:slideViewPr>
    <p:cSldViewPr snapToGrid="0" showGuides="1">
      <p:cViewPr varScale="1">
        <p:scale>
          <a:sx n="52" d="100"/>
          <a:sy n="52" d="100"/>
        </p:scale>
        <p:origin x="1267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png>
</file>

<file path=ppt/media/image28.tiff>
</file>

<file path=ppt/media/image29.png>
</file>

<file path=ppt/media/image3.png>
</file>

<file path=ppt/media/image30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5E6BE-BBB1-114E-80EB-ED0F370813D9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38133-87AA-C949-9819-24C0A6F12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9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Overall there was no difference in the speech production variables between the healthy</a:t>
            </a:r>
            <a:r>
              <a:rPr lang="en-US" baseline="0" dirty="0" smtClean="0"/>
              <a:t> group and the PD group.</a:t>
            </a:r>
          </a:p>
          <a:p>
            <a:r>
              <a:rPr lang="en-US" baseline="0" dirty="0" smtClean="0"/>
              <a:t>COWAT – Controlled Oral Word Association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98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Group","Age</a:t>
            </a:r>
            <a:r>
              <a:rPr lang="en-US" dirty="0"/>
              <a:t>", "Medication", "</a:t>
            </a:r>
            <a:r>
              <a:rPr lang="en-US" dirty="0" err="1"/>
              <a:t>Length_Parkinson","H_Y</a:t>
            </a:r>
            <a:r>
              <a:rPr lang="en-US" dirty="0"/>
              <a:t>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8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"Sex"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Handedness"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"MMSE"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"RAVEN"</a:t>
            </a:r>
            <a:r>
              <a:rPr lang="en-US" dirty="0" err="1"/>
              <a:t>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"Group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4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selected seven columns: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Group”,“Nrm_Reformulation”,“Nrm_FilledPause”,“Nrm_Repetition”,“Nois_Reformulation”,“Nois_FilledPause”, “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Nois_Repetition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23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Literature review and comparisons embedded throughout paper</a:t>
            </a:r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8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Bias in study design :</a:t>
            </a:r>
          </a:p>
          <a:p>
            <a:r>
              <a:rPr lang="en-US" dirty="0" smtClean="0"/>
              <a:t>Non-random</a:t>
            </a:r>
            <a:r>
              <a:rPr lang="en-US" baseline="0" dirty="0" smtClean="0"/>
              <a:t> study design</a:t>
            </a:r>
            <a:endParaRPr lang="en-US" dirty="0" smtClean="0"/>
          </a:p>
          <a:p>
            <a:r>
              <a:rPr lang="en-US" dirty="0" smtClean="0"/>
              <a:t>Physicians who diagnosed the patients as fourth and fifth authors</a:t>
            </a:r>
          </a:p>
          <a:p>
            <a:r>
              <a:rPr lang="en-US" dirty="0" smtClean="0"/>
              <a:t>Control patients were</a:t>
            </a:r>
            <a:r>
              <a:rPr lang="en-US" baseline="0" dirty="0" smtClean="0"/>
              <a:t> partners of PD patients</a:t>
            </a:r>
          </a:p>
          <a:p>
            <a:r>
              <a:rPr lang="en-US" baseline="0" dirty="0" smtClean="0"/>
              <a:t>Study location for 1 PD patient and 4 control patient – home (vs Hospital)</a:t>
            </a:r>
          </a:p>
          <a:p>
            <a:endParaRPr lang="en-US" baseline="0" dirty="0" smtClean="0"/>
          </a:p>
          <a:p>
            <a:r>
              <a:rPr lang="en-US" baseline="0" dirty="0" smtClean="0"/>
              <a:t>Bias during data analysis</a:t>
            </a:r>
          </a:p>
          <a:p>
            <a:r>
              <a:rPr lang="en-US" baseline="0" dirty="0" smtClean="0"/>
              <a:t>“To compare reaction times, incorrect trials and trials that deviated more than 2 SD from the mean per condition were removed from the data set”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Grammatical </a:t>
            </a:r>
            <a:r>
              <a:rPr lang="en-US" dirty="0"/>
              <a:t>errors</a:t>
            </a:r>
          </a:p>
          <a:p>
            <a:r>
              <a:rPr lang="en-US" dirty="0"/>
              <a:t>Prosody – intonation</a:t>
            </a:r>
          </a:p>
          <a:p>
            <a:r>
              <a:rPr lang="en-US" dirty="0"/>
              <a:t>Phoneme – distinct sounds</a:t>
            </a:r>
          </a:p>
          <a:p>
            <a:endParaRPr lang="en-US" dirty="0"/>
          </a:p>
          <a:p>
            <a:r>
              <a:rPr lang="en-US" dirty="0"/>
              <a:t>Meta result: PD patients do not differ in verbal monitoring performance rather they differ in how they achieve verbal monitoring.</a:t>
            </a:r>
          </a:p>
          <a:p>
            <a:endParaRPr lang="en-US" dirty="0"/>
          </a:p>
          <a:p>
            <a:r>
              <a:rPr lang="en-US" dirty="0"/>
              <a:t>Control variable results</a:t>
            </a:r>
          </a:p>
          <a:p>
            <a:r>
              <a:rPr lang="en-US" dirty="0"/>
              <a:t>Pos </a:t>
            </a:r>
            <a:r>
              <a:rPr lang="en-US" dirty="0" err="1"/>
              <a:t>corr</a:t>
            </a:r>
            <a:r>
              <a:rPr lang="en-US" dirty="0"/>
              <a:t> Hoehn and </a:t>
            </a:r>
            <a:r>
              <a:rPr lang="en-US" dirty="0" err="1"/>
              <a:t>Yahr</a:t>
            </a:r>
            <a:r>
              <a:rPr lang="en-US" dirty="0"/>
              <a:t> and MMSE, r=.54 , p=.044</a:t>
            </a:r>
          </a:p>
          <a:p>
            <a:r>
              <a:rPr lang="en-US" dirty="0"/>
              <a:t>Significant correlation between age and </a:t>
            </a:r>
            <a:r>
              <a:rPr lang="en-US" dirty="0" err="1"/>
              <a:t>Hohn</a:t>
            </a:r>
            <a:r>
              <a:rPr lang="en-US" dirty="0"/>
              <a:t> </a:t>
            </a:r>
            <a:r>
              <a:rPr lang="en-US" dirty="0" err="1"/>
              <a:t>Yahr</a:t>
            </a:r>
            <a:r>
              <a:rPr lang="en-US" dirty="0"/>
              <a:t>, age and MMSE p=.009, and Length of </a:t>
            </a:r>
            <a:r>
              <a:rPr lang="en-US" dirty="0" err="1"/>
              <a:t>Parkenson’s</a:t>
            </a:r>
            <a:r>
              <a:rPr lang="en-US" dirty="0"/>
              <a:t> p=.02, and deep brain STN stimulation p=.008</a:t>
            </a:r>
          </a:p>
          <a:p>
            <a:r>
              <a:rPr lang="en-US" dirty="0"/>
              <a:t>Negative correlation between age and MMSE -.343, p=.047</a:t>
            </a:r>
          </a:p>
          <a:p>
            <a:endParaRPr lang="en-US" dirty="0"/>
          </a:p>
          <a:p>
            <a:r>
              <a:rPr lang="en-US" dirty="0"/>
              <a:t>Speech production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 significant difference between PD and control group based on most individual correlations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Homophone decision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Phoneme monitoring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External speech perception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Rhyme judgement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Network perception task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Verbal monitoring variables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Disfluencies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Relationship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1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Fill out regression conclusions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4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61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</a:t>
            </a:r>
            <a:r>
              <a:rPr lang="en-US" baseline="0" dirty="0" smtClean="0"/>
              <a:t> quite age matched control population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28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Highly skewed distribution of length</a:t>
            </a:r>
            <a:r>
              <a:rPr lang="en-US" baseline="0" dirty="0" smtClean="0"/>
              <a:t> of Parkinson and Medication – again a problem due to small n. More appropriate to consider median rather than mean for length of Parkinson and Medication.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52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generated scatter and boxplots to look at the variability in the length of Parkinson in the disease group. Subjects with Parkinson have a wide variation in the length of disease. It is interesting to see that there is at least one person under 50 with length of Parkinson of 20 years. The </a:t>
            </a:r>
            <a:r>
              <a:rPr lang="en-US" dirty="0" err="1" smtClean="0"/>
              <a:t>heterogeniety</a:t>
            </a:r>
            <a:r>
              <a:rPr lang="en-US" dirty="0" smtClean="0"/>
              <a:t> in the patient population with respect to the length of disease is remarkable, from 5 to almost 25 years.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8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comparison with the norms for Belgian elderly, as presented in the Tables A-B in S1 File, shows that both groups scores fell within the normal range. 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Age and performance on the MMSE were negatively correlated, r(34) = -.343, p = .047.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Braak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Ru¨b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Steur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Del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Tredici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De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[74] found a correlation between the degree of PD and the score on the MMSE. This finding was replicated in the current study;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Hoehn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&amp;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Yahr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scales correlate significantly with performance on the MMSE (r(15) = .526, p = .044).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Furthermore for the PD group positive correlations were found between age x score on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Hoehn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Yahr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 r(15) = .646, p = .009, age x MMSE, r(18) = .544, p = .020, and between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length of Parkinson’s disease x implanted deep brain STN stimulation, r(17) = .617, p = .008.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738133-87AA-C949-9819-24C0A6F123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343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8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7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2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DCB-2BAB-4897-B8AF-5313EB1E80BC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FAC3F-C3EE-40B5-B3AA-AE790113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1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Replicating Statistical Analysis </a:t>
            </a:r>
            <a:r>
              <a:rPr lang="en-US" sz="4800" b="1" dirty="0"/>
              <a:t/>
            </a:r>
            <a:br>
              <a:rPr lang="en-US" sz="4800" b="1" dirty="0"/>
            </a:br>
            <a:r>
              <a:rPr lang="en-US" sz="2400" b="1" dirty="0">
                <a:latin typeface="+mn-lt"/>
              </a:rPr>
              <a:t>Group 4: Raphael </a:t>
            </a:r>
            <a:r>
              <a:rPr lang="en-US" sz="2400" b="1" dirty="0" err="1">
                <a:latin typeface="+mn-lt"/>
              </a:rPr>
              <a:t>Kirchgäßner</a:t>
            </a:r>
            <a:r>
              <a:rPr lang="en-US" sz="2400" b="1" dirty="0">
                <a:latin typeface="+mn-lt"/>
              </a:rPr>
              <a:t>, Brian Karlberg, Meenakshi Mishra</a:t>
            </a:r>
            <a:r>
              <a:rPr lang="en-US" sz="2400" dirty="0">
                <a:latin typeface="+mn-lt"/>
              </a:rPr>
              <a:t/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sz="3900" dirty="0"/>
              <a:t>Verbal monitoring in Parkinson’s disease: A</a:t>
            </a:r>
            <a:br>
              <a:rPr lang="en-US" sz="3900" dirty="0"/>
            </a:br>
            <a:r>
              <a:rPr lang="en-US" sz="3900" dirty="0"/>
              <a:t>comparison between internal and external</a:t>
            </a:r>
            <a:br>
              <a:rPr lang="en-US" sz="3900" dirty="0"/>
            </a:br>
            <a:r>
              <a:rPr lang="en-US" sz="3900" dirty="0"/>
              <a:t>monitoring</a:t>
            </a:r>
            <a:br>
              <a:rPr lang="en-US" sz="3900" dirty="0"/>
            </a:br>
            <a:r>
              <a:rPr lang="en-US" sz="1700" dirty="0"/>
              <a:t>Hanna S. Gauvin, </a:t>
            </a:r>
            <a:r>
              <a:rPr lang="en-US" sz="1700" dirty="0" err="1"/>
              <a:t>Jolien</a:t>
            </a:r>
            <a:r>
              <a:rPr lang="en-US" sz="1700" dirty="0"/>
              <a:t> </a:t>
            </a:r>
            <a:r>
              <a:rPr lang="en-US" sz="1700" dirty="0" err="1"/>
              <a:t>Mertens</a:t>
            </a:r>
            <a:r>
              <a:rPr lang="en-US" sz="1700" dirty="0"/>
              <a:t>, Peter </a:t>
            </a:r>
            <a:r>
              <a:rPr lang="en-US" sz="1700" dirty="0" err="1"/>
              <a:t>Marien</a:t>
            </a:r>
            <a:r>
              <a:rPr lang="en-US" sz="1700" dirty="0"/>
              <a:t>, Patrick </a:t>
            </a:r>
            <a:r>
              <a:rPr lang="en-US" sz="1700" dirty="0" err="1"/>
              <a:t>Santens</a:t>
            </a:r>
            <a:r>
              <a:rPr lang="en-US" sz="1700" dirty="0"/>
              <a:t>, Barbara A. </a:t>
            </a:r>
            <a:r>
              <a:rPr lang="en-US" sz="1700" dirty="0" err="1"/>
              <a:t>Pickut</a:t>
            </a:r>
            <a:r>
              <a:rPr lang="en-US" sz="1700" dirty="0"/>
              <a:t>, Robert J. </a:t>
            </a:r>
            <a:r>
              <a:rPr lang="en-US" sz="1700" dirty="0" err="1"/>
              <a:t>Hartsuiker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0" y="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76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Speech production variables – BNT, COWAT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86348"/>
            <a:ext cx="10515600" cy="52061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0903" y="1386348"/>
            <a:ext cx="5914103" cy="52061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212" y="1757362"/>
            <a:ext cx="7267575" cy="3343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3850" y="2119312"/>
            <a:ext cx="39243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27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463F78-4FF0-6C4E-917A-F2BEA2B90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0063" y="1825625"/>
            <a:ext cx="6091873" cy="4351338"/>
          </a:xfrm>
        </p:spPr>
      </p:pic>
    </p:spTree>
    <p:extLst>
      <p:ext uri="{BB962C8B-B14F-4D97-AF65-F5344CB8AC3E}">
        <p14:creationId xmlns:p14="http://schemas.microsoft.com/office/powerpoint/2010/main" val="309677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D6755B-4B3E-DE4D-84E0-AE2A7E743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330" y="1212850"/>
            <a:ext cx="33782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677EA-1771-0646-85C0-1029777F00E0}"/>
              </a:ext>
            </a:extLst>
          </p:cNvPr>
          <p:cNvSpPr txBox="1"/>
          <p:nvPr/>
        </p:nvSpPr>
        <p:spPr>
          <a:xfrm>
            <a:off x="1020417" y="2345635"/>
            <a:ext cx="2672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the tidies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for group == PD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</a:t>
            </a:r>
            <a:r>
              <a:rPr lang="en-US"/>
              <a:t>5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30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E98-289D-B143-84EA-33F79A36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A0CA20-29E5-984B-A6BC-4F2970906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1310543"/>
            <a:ext cx="3442493" cy="211845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210E2C-1B93-2D4F-9D93-017DC99774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07" y="3802235"/>
            <a:ext cx="3493534" cy="2087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0D16A-0019-2E4F-8FBD-795580AA4E50}"/>
              </a:ext>
            </a:extLst>
          </p:cNvPr>
          <p:cNvSpPr txBox="1"/>
          <p:nvPr/>
        </p:nvSpPr>
        <p:spPr>
          <a:xfrm>
            <a:off x="1121664" y="2304288"/>
            <a:ext cx="57697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the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Selected 6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by “Group”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a separate table to show the amount of males and </a:t>
            </a:r>
            <a:br>
              <a:rPr lang="en-US" dirty="0"/>
            </a:br>
            <a:r>
              <a:rPr lang="en-US" dirty="0"/>
              <a:t>females in each group</a:t>
            </a:r>
          </a:p>
        </p:txBody>
      </p:sp>
    </p:spTree>
    <p:extLst>
      <p:ext uri="{BB962C8B-B14F-4D97-AF65-F5344CB8AC3E}">
        <p14:creationId xmlns:p14="http://schemas.microsoft.com/office/powerpoint/2010/main" val="3874788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D1F7-1EAD-7640-A49F-17955994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17A8D-CC8A-B847-9988-FE00B04F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28592"/>
            <a:ext cx="5024120" cy="36642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0DD4F-6D37-9D47-925D-E4AC26B1A271}"/>
              </a:ext>
            </a:extLst>
          </p:cNvPr>
          <p:cNvSpPr txBox="1"/>
          <p:nvPr/>
        </p:nvSpPr>
        <p:spPr>
          <a:xfrm>
            <a:off x="7025640" y="2228592"/>
            <a:ext cx="29413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tidied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seven columns using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Used gather to collect columns into a dictionary with the </a:t>
            </a:r>
            <a:r>
              <a:rPr lang="en-US" sz="2400" dirty="0" err="1"/>
              <a:t>Error_type</a:t>
            </a:r>
            <a:r>
              <a:rPr lang="en-US" sz="2400" dirty="0"/>
              <a:t> as key and the according value is named </a:t>
            </a:r>
            <a:r>
              <a:rPr lang="en-US" sz="2400" dirty="0" err="1"/>
              <a:t>total_number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664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7E854D70-E756-8B46-8CAE-BDFC8BA3E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98" y="1690688"/>
            <a:ext cx="6675118" cy="476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004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BFAA4-5F4C-FB48-8C17-BC2C8F5F1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</a:t>
            </a:r>
          </a:p>
        </p:txBody>
      </p:sp>
      <p:pic>
        <p:nvPicPr>
          <p:cNvPr id="4" name="Picture 3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8F0BA304-07BE-B94C-BFE8-36C7BB2F0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503" y="1436915"/>
            <a:ext cx="6622868" cy="473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09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biggest takeaways from doing this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methods and tools exist for analyzing speech in neurodegenerative disease models</a:t>
            </a:r>
          </a:p>
          <a:p>
            <a:r>
              <a:rPr lang="en-US" dirty="0"/>
              <a:t>Identifying the meaning of variables in raw data and determining erroneous data is critical to successful reproduction of results</a:t>
            </a:r>
          </a:p>
          <a:p>
            <a:r>
              <a:rPr lang="en-US" dirty="0"/>
              <a:t>The combination of input data and method of analysis can result in drastically different conclusions</a:t>
            </a:r>
          </a:p>
        </p:txBody>
      </p:sp>
    </p:spTree>
    <p:extLst>
      <p:ext uri="{BB962C8B-B14F-4D97-AF65-F5344CB8AC3E}">
        <p14:creationId xmlns:p14="http://schemas.microsoft.com/office/powerpoint/2010/main" val="120869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&amp;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Summary of the paper we replicated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Patient population – 18 PD patients; 16 age matched controls; native Dutch speaking </a:t>
            </a:r>
            <a:endParaRPr lang="en-US" dirty="0" smtClean="0"/>
          </a:p>
          <a:p>
            <a:r>
              <a:rPr lang="en-US" dirty="0" smtClean="0"/>
              <a:t>Simple </a:t>
            </a:r>
            <a:r>
              <a:rPr lang="en-US" dirty="0"/>
              <a:t>research questions</a:t>
            </a:r>
          </a:p>
          <a:p>
            <a:pPr lvl="1"/>
            <a:r>
              <a:rPr lang="en-US" dirty="0"/>
              <a:t>Is verbal monitoring impaired in patients with Parkinson’s disease (PD)</a:t>
            </a:r>
          </a:p>
          <a:p>
            <a:pPr lvl="1"/>
            <a:r>
              <a:rPr lang="en-US" dirty="0"/>
              <a:t>Can internal tasks on speech perception predict internal monitoring performance?</a:t>
            </a:r>
          </a:p>
          <a:p>
            <a:r>
              <a:rPr lang="en-US" dirty="0"/>
              <a:t>Definition of key constructs</a:t>
            </a:r>
          </a:p>
          <a:p>
            <a:pPr lvl="1"/>
            <a:r>
              <a:rPr lang="en-US" dirty="0"/>
              <a:t>Internal vs. external monitoring</a:t>
            </a:r>
          </a:p>
          <a:p>
            <a:pPr lvl="1"/>
            <a:r>
              <a:rPr lang="en-US" dirty="0"/>
              <a:t>Pre/post articulation monitoring routes</a:t>
            </a:r>
          </a:p>
          <a:p>
            <a:pPr lvl="2"/>
            <a:r>
              <a:rPr lang="en-US" dirty="0"/>
              <a:t>Internal mechanism theories: perception or production based</a:t>
            </a:r>
          </a:p>
          <a:p>
            <a:pPr lvl="1"/>
            <a:r>
              <a:rPr lang="en-US" dirty="0"/>
              <a:t>Insights from other neurological disorders (Alzheimer’s, stroke, etc.)</a:t>
            </a:r>
          </a:p>
          <a:p>
            <a:pPr lvl="1"/>
            <a:r>
              <a:rPr lang="en-US" dirty="0"/>
              <a:t>Semantic vs. phonological impairments, syntactic complexity, etc.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4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Brief overview of measurement 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35218"/>
          </a:xfrm>
        </p:spPr>
        <p:txBody>
          <a:bodyPr numCol="1"/>
          <a:lstStyle/>
          <a:p>
            <a:r>
              <a:rPr lang="en-US" dirty="0"/>
              <a:t>Key method: noise masking to block external monitoring</a:t>
            </a:r>
          </a:p>
          <a:p>
            <a:pPr lvl="1"/>
            <a:r>
              <a:rPr lang="en-US" dirty="0"/>
              <a:t>Route to investigate functionality of internal monitoring</a:t>
            </a:r>
          </a:p>
          <a:p>
            <a:r>
              <a:rPr lang="en-US" dirty="0"/>
              <a:t>Regression to predict monitoring performance based on measures of production and perception</a:t>
            </a:r>
          </a:p>
          <a:p>
            <a:r>
              <a:rPr lang="en-US" dirty="0"/>
              <a:t>Unified Parkinson’s Disease Rating Scale n=18, control group n=16</a:t>
            </a:r>
          </a:p>
          <a:p>
            <a:r>
              <a:rPr lang="en-US" dirty="0"/>
              <a:t>11 language tasks grouped into 4 categories: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01C1A-F226-8D4D-AEBE-2060535F83B7}"/>
              </a:ext>
            </a:extLst>
          </p:cNvPr>
          <p:cNvSpPr txBox="1"/>
          <p:nvPr/>
        </p:nvSpPr>
        <p:spPr>
          <a:xfrm>
            <a:off x="838200" y="4760843"/>
            <a:ext cx="9889435" cy="95410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Speech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External speech perception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Verbal monitoring</a:t>
            </a:r>
          </a:p>
        </p:txBody>
      </p:sp>
    </p:spTree>
    <p:extLst>
      <p:ext uri="{BB962C8B-B14F-4D97-AF65-F5344CB8AC3E}">
        <p14:creationId xmlns:p14="http://schemas.microsoft.com/office/powerpoint/2010/main" val="130226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F0388-C9AC-D34A-938C-0B180223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(continued)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3F50-A3CF-494E-9D50-7A6F0CC8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83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Boston Naming Test (BNT)</a:t>
            </a:r>
          </a:p>
          <a:p>
            <a:r>
              <a:rPr lang="en-US" dirty="0"/>
              <a:t>Controlled oral word association test (COWAT)</a:t>
            </a:r>
          </a:p>
          <a:p>
            <a:r>
              <a:rPr lang="en-US" dirty="0"/>
              <a:t>Cognitive performance tests</a:t>
            </a:r>
          </a:p>
          <a:p>
            <a:pPr lvl="1"/>
            <a:r>
              <a:rPr lang="en-US" dirty="0"/>
              <a:t>Mini mental state examination (MMSE)</a:t>
            </a:r>
          </a:p>
          <a:p>
            <a:pPr lvl="1"/>
            <a:r>
              <a:rPr lang="en-US" dirty="0"/>
              <a:t>Raven Matrices</a:t>
            </a:r>
          </a:p>
          <a:p>
            <a:r>
              <a:rPr lang="en-US" dirty="0"/>
              <a:t>Software and hardware:</a:t>
            </a:r>
          </a:p>
          <a:p>
            <a:pPr lvl="1"/>
            <a:r>
              <a:rPr lang="en-US" dirty="0"/>
              <a:t>E-Prime and PowerPoint running on laptop</a:t>
            </a:r>
          </a:p>
          <a:p>
            <a:pPr lvl="1"/>
            <a:r>
              <a:rPr lang="en-US" dirty="0" err="1"/>
              <a:t>Cedrus</a:t>
            </a:r>
            <a:r>
              <a:rPr lang="en-US" dirty="0"/>
              <a:t> RB-x30 response box</a:t>
            </a:r>
          </a:p>
          <a:p>
            <a:pPr lvl="1"/>
            <a:r>
              <a:rPr lang="en-US" dirty="0"/>
              <a:t>Sennheiser HD 250 over-ear headphones</a:t>
            </a:r>
          </a:p>
          <a:p>
            <a:pPr lvl="1"/>
            <a:r>
              <a:rPr lang="en-US" dirty="0"/>
              <a:t>Roland R-1 mp3 recorder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95C408-4EA0-DD4A-AD9A-1D0DF7FA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357" y="3363333"/>
            <a:ext cx="4252906" cy="1005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8BF3B6-468E-2249-896A-41127089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357" y="4503503"/>
            <a:ext cx="4097374" cy="10573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1B88B-1CA5-614E-82B1-0041E06269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081" y="434396"/>
            <a:ext cx="14605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2CFFE3-EEF9-A04C-819A-D0E321B4D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3019" y="2408241"/>
            <a:ext cx="1960781" cy="780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F6A30C-231C-DA49-9EF9-589A2FE7C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044" y="421597"/>
            <a:ext cx="1746802" cy="1746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41693-4070-D940-8841-263E3F7E1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8372" y="5695827"/>
            <a:ext cx="3051344" cy="94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identified in data quality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table data apparently labeling fractions as percentages</a:t>
            </a:r>
          </a:p>
          <a:p>
            <a:r>
              <a:rPr lang="en-US" dirty="0"/>
              <a:t>Understanding what the data variables represented – examples:</a:t>
            </a:r>
          </a:p>
          <a:p>
            <a:pPr lvl="1"/>
            <a:r>
              <a:rPr lang="en-US" dirty="0" err="1"/>
              <a:t>Lepodova</a:t>
            </a:r>
            <a:endParaRPr lang="en-US" dirty="0"/>
          </a:p>
          <a:p>
            <a:pPr lvl="1"/>
            <a:r>
              <a:rPr lang="en-US" dirty="0"/>
              <a:t>Hoehn </a:t>
            </a:r>
            <a:r>
              <a:rPr lang="en-US" dirty="0" err="1"/>
              <a:t>Yahr</a:t>
            </a:r>
            <a:r>
              <a:rPr lang="en-US" dirty="0"/>
              <a:t> Scale</a:t>
            </a:r>
          </a:p>
          <a:p>
            <a:pPr lvl="1"/>
            <a:r>
              <a:rPr lang="en-US" dirty="0"/>
              <a:t>MMSE</a:t>
            </a:r>
          </a:p>
          <a:p>
            <a:r>
              <a:rPr lang="en-US" dirty="0"/>
              <a:t>Gender variable coded as one or zero, m and v elsewhere</a:t>
            </a:r>
          </a:p>
          <a:p>
            <a:r>
              <a:rPr lang="en-US" dirty="0"/>
              <a:t>Potential for geographic bias</a:t>
            </a:r>
          </a:p>
          <a:p>
            <a:r>
              <a:rPr lang="en-US" dirty="0"/>
              <a:t>Small sample size &lt; 30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8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23CB4C-4FE3-F14E-93D0-0F83DF89E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1832" y="1810877"/>
            <a:ext cx="4928814" cy="4351338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131" y="1810877"/>
            <a:ext cx="6091157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5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60627"/>
            <a:ext cx="3629384" cy="22729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804" y="1860628"/>
            <a:ext cx="3598582" cy="22059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4292209"/>
            <a:ext cx="3629385" cy="22279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7803" y="4292210"/>
            <a:ext cx="3598583" cy="222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6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 highlights, focusing on </a:t>
            </a:r>
            <a:r>
              <a:rPr lang="en-US" i="1" dirty="0"/>
              <a:t>why</a:t>
            </a:r>
            <a:r>
              <a:rPr lang="en-US" dirty="0"/>
              <a:t> each plot/data summary table was done, and what was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Small sample size and wide variation in age, disease state &amp; Length of disease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73" y="2283081"/>
            <a:ext cx="5129673" cy="4257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219" y="2283081"/>
            <a:ext cx="5542627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between control variables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2175" y="1425217"/>
            <a:ext cx="5663380" cy="4518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2478" y="1425217"/>
            <a:ext cx="5378245" cy="44151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478" y="1432591"/>
            <a:ext cx="5339979" cy="44151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3344" y="1476836"/>
            <a:ext cx="5378245" cy="441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5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1066</Words>
  <Application>Microsoft Office PowerPoint</Application>
  <PresentationFormat>Widescreen</PresentationFormat>
  <Paragraphs>139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Replicating Statistical Analysis  Group 4: Raphael Kirchgäßner, Brian Karlberg, Meenakshi Mishra </vt:lpstr>
      <vt:lpstr>Summary of the paper we replicated</vt:lpstr>
      <vt:lpstr>Brief overview of measurement methods </vt:lpstr>
      <vt:lpstr>Methods (continued) </vt:lpstr>
      <vt:lpstr>Issues identified in data quality review </vt:lpstr>
      <vt:lpstr>EDA highlights, focusing on why each plot/data summary table was done, and what was learned </vt:lpstr>
      <vt:lpstr>EDA highlights, focusing on why each plot/data summary table was done, and what was learned</vt:lpstr>
      <vt:lpstr>EDA highlights, focusing on why each plot/data summary table was done, and what was learned</vt:lpstr>
      <vt:lpstr>Correlation between control variables</vt:lpstr>
      <vt:lpstr>Speech production variables – BNT, COWAT</vt:lpstr>
      <vt:lpstr>EDA highlights, focusing on why each plot/data summary table was done, and what was learned </vt:lpstr>
      <vt:lpstr>Table 1</vt:lpstr>
      <vt:lpstr>Table 3</vt:lpstr>
      <vt:lpstr>Table 9</vt:lpstr>
      <vt:lpstr>Figure 1</vt:lpstr>
      <vt:lpstr>Figure 2</vt:lpstr>
      <vt:lpstr>Three biggest takeaways from doing this project </vt:lpstr>
      <vt:lpstr>Thanks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Replicating Statistical Analysis  Group 4: Raphael Kirchgäßner, Brian Karlberg, Meenakshi Mishra</dc:title>
  <dc:creator>Raphael Kirchgäßner</dc:creator>
  <cp:lastModifiedBy>Meenakshi Mishra</cp:lastModifiedBy>
  <cp:revision>38</cp:revision>
  <dcterms:created xsi:type="dcterms:W3CDTF">2019-12-03T23:55:52Z</dcterms:created>
  <dcterms:modified xsi:type="dcterms:W3CDTF">2019-12-05T08:09:49Z</dcterms:modified>
</cp:coreProperties>
</file>